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83" r:id="rId20"/>
    <p:sldId id="272" r:id="rId21"/>
    <p:sldId id="273" r:id="rId22"/>
    <p:sldId id="274" r:id="rId23"/>
    <p:sldId id="275" r:id="rId24"/>
    <p:sldId id="278" r:id="rId25"/>
    <p:sldId id="280" r:id="rId26"/>
    <p:sldId id="284" r:id="rId27"/>
    <p:sldId id="282" r:id="rId2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9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CDC1BF2-BE5F-433B-BED4-30A9343C711A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1B60640-EA9B-40CA-A3E4-F61B0EA1F8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5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0640-EA9B-40CA-A3E4-F61B0EA1F8CA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224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0640-EA9B-40CA-A3E4-F61B0EA1F8CA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012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3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229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461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617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568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11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110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49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215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38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608872-07D6-4821-AA54-6C08BC9FE75F}" type="datetimeFigureOut">
              <a:rPr lang="ar-IQ" smtClean="0"/>
              <a:t>10/6/1442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A541CA-E5AA-4D08-B663-1593946E6E20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451" y="2967335"/>
            <a:ext cx="10883107" cy="15696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</a:t>
            </a:r>
            <a:r>
              <a:rPr lang="en-US" sz="96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Disorders</a:t>
            </a:r>
            <a:endParaRPr lang="en-US" sz="9600" b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0836" y="0"/>
            <a:ext cx="1219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rgbClr val="FF0000"/>
                </a:solidFill>
                <a:effectLst/>
              </a:rPr>
              <a:t>UNIVERSITY OF BASRA</a:t>
            </a:r>
          </a:p>
          <a:p>
            <a:pPr algn="ctr"/>
            <a:r>
              <a:rPr lang="en-US" sz="4800" b="1" dirty="0">
                <a:ln/>
                <a:solidFill>
                  <a:srgbClr val="FF0000"/>
                </a:solidFill>
              </a:rPr>
              <a:t>COLLEGE OF MEDICINE</a:t>
            </a:r>
          </a:p>
          <a:p>
            <a:pPr algn="ctr"/>
            <a:r>
              <a:rPr lang="en-US" sz="4800" b="1" cap="none" spc="0" dirty="0">
                <a:ln/>
                <a:solidFill>
                  <a:srgbClr val="FF0000"/>
                </a:solidFill>
                <a:effectLst/>
              </a:rPr>
              <a:t>DEPARTMENT OF PATHOLOGY AND FORENSIC</a:t>
            </a:r>
            <a:r>
              <a:rPr lang="en-US" sz="4800" b="1" dirty="0">
                <a:ln/>
                <a:solidFill>
                  <a:srgbClr val="FF0000"/>
                </a:solidFill>
              </a:rPr>
              <a:t>  Medicine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8" y="1"/>
            <a:ext cx="1724280" cy="1612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037" r="41037"/>
          <a:stretch/>
        </p:blipFill>
        <p:spPr>
          <a:xfrm>
            <a:off x="9504220" y="0"/>
            <a:ext cx="1694331" cy="1612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6248" y="4763237"/>
            <a:ext cx="96343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rgbClr val="FF6600"/>
                </a:solidFill>
                <a:effectLst/>
              </a:rPr>
              <a:t>Dr. </a:t>
            </a:r>
            <a:r>
              <a:rPr lang="en-US" sz="4800" b="1" cap="none" spc="0" dirty="0" err="1">
                <a:ln/>
                <a:solidFill>
                  <a:srgbClr val="FF6600"/>
                </a:solidFill>
                <a:effectLst/>
              </a:rPr>
              <a:t>Ala’a</a:t>
            </a:r>
            <a:r>
              <a:rPr lang="en-US" sz="4800" b="1" cap="none" spc="0" dirty="0">
                <a:ln/>
                <a:solidFill>
                  <a:srgbClr val="FF6600"/>
                </a:solidFill>
                <a:effectLst/>
              </a:rPr>
              <a:t> </a:t>
            </a:r>
            <a:r>
              <a:rPr lang="en-US" sz="4800" b="1" cap="none" spc="0" dirty="0" err="1">
                <a:ln/>
                <a:solidFill>
                  <a:srgbClr val="FF6600"/>
                </a:solidFill>
                <a:effectLst/>
              </a:rPr>
              <a:t>A.Razak</a:t>
            </a:r>
            <a:r>
              <a:rPr lang="en-US" sz="4800" b="1" cap="none" spc="0" dirty="0">
                <a:ln/>
                <a:solidFill>
                  <a:srgbClr val="FF6600"/>
                </a:solidFill>
                <a:effectLst/>
              </a:rPr>
              <a:t> </a:t>
            </a:r>
            <a:r>
              <a:rPr lang="en-US" sz="4800" b="1" cap="none" spc="0" dirty="0" err="1">
                <a:ln/>
                <a:solidFill>
                  <a:srgbClr val="FF6600"/>
                </a:solidFill>
                <a:effectLst/>
              </a:rPr>
              <a:t>Abood</a:t>
            </a:r>
            <a:endParaRPr lang="en-US" sz="4800" b="1" cap="none" spc="0" dirty="0">
              <a:ln/>
              <a:solidFill>
                <a:srgbClr val="FF6600"/>
              </a:solidFill>
              <a:effectLst/>
            </a:endParaRPr>
          </a:p>
          <a:p>
            <a:pPr algn="ctr"/>
            <a:r>
              <a:rPr lang="en-US" sz="4800" b="1" dirty="0">
                <a:ln/>
                <a:solidFill>
                  <a:srgbClr val="FF6600"/>
                </a:solidFill>
              </a:rPr>
              <a:t>Iraqi Board of </a:t>
            </a:r>
            <a:r>
              <a:rPr lang="en-US" sz="4800" b="1" dirty="0" err="1">
                <a:ln/>
                <a:solidFill>
                  <a:srgbClr val="FF6600"/>
                </a:solidFill>
              </a:rPr>
              <a:t>Haematopathology</a:t>
            </a:r>
            <a:endParaRPr lang="en-US" sz="4800" b="1" cap="none" spc="0" dirty="0">
              <a:ln/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94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0373" y="572869"/>
            <a:ext cx="54721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00B050"/>
                </a:solidFill>
              </a:rPr>
              <a:t>Coagulation disorders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4532" y="2428875"/>
            <a:ext cx="3837709" cy="89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Acquired coagulation disorders</a:t>
            </a:r>
            <a:endParaRPr lang="ar-IQ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970" y="2428875"/>
            <a:ext cx="4030601" cy="89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Hereditary  coagulation disorders</a:t>
            </a:r>
            <a:endParaRPr lang="ar-IQ" sz="3200" b="1" dirty="0">
              <a:solidFill>
                <a:srgbClr val="7030A0"/>
              </a:solidFill>
            </a:endParaRPr>
          </a:p>
        </p:txBody>
      </p:sp>
      <p:sp>
        <p:nvSpPr>
          <p:cNvPr id="7" name="Left-Up Arrow 6"/>
          <p:cNvSpPr/>
          <p:nvPr/>
        </p:nvSpPr>
        <p:spPr>
          <a:xfrm rot="13395576">
            <a:off x="5043926" y="1326617"/>
            <a:ext cx="1660359" cy="1651359"/>
          </a:xfrm>
          <a:prstGeom prst="leftUpArrow">
            <a:avLst>
              <a:gd name="adj1" fmla="val 14002"/>
              <a:gd name="adj2" fmla="val 25000"/>
              <a:gd name="adj3" fmla="val 16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166551" y="3475974"/>
            <a:ext cx="5462724" cy="218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/>
              <a:t>1- </a:t>
            </a:r>
            <a:r>
              <a:rPr lang="en-US" sz="3200" b="1" dirty="0" err="1"/>
              <a:t>Haemophilia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2- Von </a:t>
            </a:r>
            <a:r>
              <a:rPr lang="en-US" sz="3200" b="1" dirty="0" err="1"/>
              <a:t>Willebrand</a:t>
            </a:r>
            <a:r>
              <a:rPr lang="en-US" sz="3200" b="1" dirty="0"/>
              <a:t> disease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874104" y="3475975"/>
            <a:ext cx="5984521" cy="2185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/>
              <a:t>1- </a:t>
            </a:r>
            <a:r>
              <a:rPr lang="en-US" sz="3200" b="1" dirty="0" err="1"/>
              <a:t>Vit</a:t>
            </a:r>
            <a:r>
              <a:rPr lang="en-US" sz="3200" b="1" dirty="0"/>
              <a:t>. K </a:t>
            </a:r>
            <a:r>
              <a:rPr lang="en-US" sz="3200" b="1" dirty="0" err="1"/>
              <a:t>deficency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2- Liver disease</a:t>
            </a:r>
          </a:p>
          <a:p>
            <a:r>
              <a:rPr lang="en-US" sz="3200" b="1" dirty="0"/>
              <a:t>3- Oral anticoagulant</a:t>
            </a:r>
          </a:p>
          <a:p>
            <a:r>
              <a:rPr lang="en-US" sz="3200" b="1" dirty="0"/>
              <a:t>4- DIC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501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274407"/>
            <a:ext cx="12192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Immune thrombocytopenic purpura: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841" y="1346612"/>
            <a:ext cx="1174215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/>
              <a:t>- It is a disorder that can lead to easy or excessive bruising and bleeding due to low PLT count secondary to excessive PLT destruction.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37" y="3470270"/>
            <a:ext cx="11115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/>
              <a:t>- Either acute or chronic.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837" y="4448805"/>
            <a:ext cx="11115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/>
              <a:t>- Primary or secondary.</a:t>
            </a:r>
          </a:p>
        </p:txBody>
      </p:sp>
    </p:spTree>
    <p:extLst>
      <p:ext uri="{BB962C8B-B14F-4D97-AF65-F5344CB8AC3E}">
        <p14:creationId xmlns:p14="http://schemas.microsoft.com/office/powerpoint/2010/main" val="17675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8" y="741019"/>
            <a:ext cx="1219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u="sng" dirty="0">
                <a:solidFill>
                  <a:srgbClr val="FF6600"/>
                </a:solidFill>
              </a:rPr>
              <a:t>Pathogenesis: </a:t>
            </a:r>
          </a:p>
          <a:p>
            <a:pPr>
              <a:buClr>
                <a:srgbClr val="FF0000"/>
              </a:buClr>
            </a:pPr>
            <a:r>
              <a:rPr lang="en-US" sz="3600" dirty="0"/>
              <a:t>PLT autoantibodies (IgG)			premature PLT removal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286382" y="1685699"/>
            <a:ext cx="1757357" cy="25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TextBox 3"/>
          <p:cNvSpPr txBox="1"/>
          <p:nvPr/>
        </p:nvSpPr>
        <p:spPr>
          <a:xfrm>
            <a:off x="123392" y="-739"/>
            <a:ext cx="11115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00B050"/>
                </a:solidFill>
              </a:rPr>
              <a:t>Chronic idiopathic thrombocytopenic purpura: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291866"/>
            <a:ext cx="11436071" cy="44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020" y="324841"/>
            <a:ext cx="11115675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u="sng" dirty="0">
                <a:solidFill>
                  <a:srgbClr val="FF6600"/>
                </a:solidFill>
              </a:rPr>
              <a:t>Clinical features: </a:t>
            </a:r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3600" dirty="0"/>
              <a:t>Bleeding </a:t>
            </a:r>
            <a:r>
              <a:rPr lang="en-US" sz="3600" dirty="0" err="1"/>
              <a:t>tendancy</a:t>
            </a:r>
            <a:r>
              <a:rPr lang="en-US" sz="3600" dirty="0"/>
              <a:t>: petechial </a:t>
            </a:r>
            <a:r>
              <a:rPr lang="en-US" sz="3600" dirty="0" err="1"/>
              <a:t>haemorrhage</a:t>
            </a:r>
            <a:r>
              <a:rPr lang="en-US" sz="3600" dirty="0"/>
              <a:t>, easy bruising, menorrhagia.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2382116"/>
            <a:ext cx="9421091" cy="386715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029200" y="3614738"/>
            <a:ext cx="385763" cy="7715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Down Arrow 4"/>
          <p:cNvSpPr/>
          <p:nvPr/>
        </p:nvSpPr>
        <p:spPr>
          <a:xfrm>
            <a:off x="2960110" y="3028950"/>
            <a:ext cx="314325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0000"/>
              </a:solidFill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4843463" y="3028950"/>
            <a:ext cx="728662" cy="5857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752941" y="2443162"/>
            <a:ext cx="728662" cy="5857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63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68" y="310991"/>
            <a:ext cx="11811432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u="sng" dirty="0">
                <a:solidFill>
                  <a:srgbClr val="FF6600"/>
                </a:solidFill>
              </a:rPr>
              <a:t>Diagnosis: </a:t>
            </a:r>
          </a:p>
          <a:p>
            <a:pPr>
              <a:buClr>
                <a:srgbClr val="FF0000"/>
              </a:buClr>
            </a:pPr>
            <a:endParaRPr lang="en-US" sz="4400" b="1" u="sng" dirty="0">
              <a:solidFill>
                <a:srgbClr val="FF66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4000" b="1" dirty="0">
                <a:solidFill>
                  <a:srgbClr val="7030A0"/>
                </a:solidFill>
              </a:rPr>
              <a:t>1. </a:t>
            </a:r>
            <a:r>
              <a:rPr lang="en-US" sz="3600" dirty="0"/>
              <a:t>Low PLT count (10-100 × 10</a:t>
            </a:r>
            <a:r>
              <a:rPr lang="en-US" sz="3600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r>
              <a:rPr lang="en-US" sz="3600" dirty="0"/>
              <a:t>) </a:t>
            </a:r>
          </a:p>
          <a:p>
            <a:pPr>
              <a:buClr>
                <a:srgbClr val="FF0000"/>
              </a:buClr>
            </a:pPr>
            <a:endParaRPr lang="en-US" sz="3600" dirty="0"/>
          </a:p>
          <a:p>
            <a:pPr>
              <a:buClr>
                <a:srgbClr val="FF0000"/>
              </a:buClr>
            </a:pPr>
            <a:r>
              <a:rPr lang="en-US" sz="4000" b="1" dirty="0">
                <a:solidFill>
                  <a:srgbClr val="FF6600"/>
                </a:solidFill>
              </a:rPr>
              <a:t>2. </a:t>
            </a:r>
            <a:r>
              <a:rPr lang="en-US" sz="3600" dirty="0"/>
              <a:t>Blood film: thrombocytopenia with remaining large one.</a:t>
            </a:r>
          </a:p>
          <a:p>
            <a:pPr>
              <a:buClr>
                <a:srgbClr val="FF0000"/>
              </a:buClr>
            </a:pPr>
            <a:endParaRPr lang="en-US" sz="3600" dirty="0"/>
          </a:p>
          <a:p>
            <a:pPr>
              <a:buClr>
                <a:srgbClr val="FF0000"/>
              </a:buClr>
            </a:pPr>
            <a:r>
              <a:rPr lang="en-US" sz="4000" b="1" dirty="0">
                <a:solidFill>
                  <a:srgbClr val="00B0F0"/>
                </a:solidFill>
              </a:rPr>
              <a:t>3. </a:t>
            </a:r>
            <a:r>
              <a:rPr lang="en-US" sz="3600" dirty="0"/>
              <a:t>Bone morrow : normal or increased number of megakaryocytes.</a:t>
            </a:r>
          </a:p>
          <a:p>
            <a:pPr>
              <a:buClr>
                <a:srgbClr val="FF0000"/>
              </a:buClr>
            </a:pPr>
            <a:endParaRPr lang="en-US" sz="3600" dirty="0"/>
          </a:p>
          <a:p>
            <a:pPr>
              <a:buClr>
                <a:srgbClr val="FF0000"/>
              </a:buClr>
            </a:pPr>
            <a:r>
              <a:rPr lang="en-US" sz="4000" b="1" dirty="0">
                <a:solidFill>
                  <a:srgbClr val="00B050"/>
                </a:solidFill>
              </a:rPr>
              <a:t>4. </a:t>
            </a:r>
            <a:r>
              <a:rPr lang="en-US" sz="3600" dirty="0"/>
              <a:t>Specific tests: </a:t>
            </a:r>
            <a:r>
              <a:rPr lang="en-US" sz="3600" dirty="0" err="1"/>
              <a:t>antiglycoprotein</a:t>
            </a:r>
            <a:r>
              <a:rPr lang="en-US" sz="3600" dirty="0"/>
              <a:t> Abs.</a:t>
            </a:r>
          </a:p>
        </p:txBody>
      </p:sp>
    </p:spTree>
    <p:extLst>
      <p:ext uri="{BB962C8B-B14F-4D97-AF65-F5344CB8AC3E}">
        <p14:creationId xmlns:p14="http://schemas.microsoft.com/office/powerpoint/2010/main" val="36674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567" y="550367"/>
            <a:ext cx="11115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00B050"/>
                </a:solidFill>
              </a:rPr>
              <a:t>Acute idiopathic thrombocytopenic purpura: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66" y="1578683"/>
            <a:ext cx="11115675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3600" b="1" dirty="0"/>
              <a:t>children.</a:t>
            </a:r>
          </a:p>
          <a:p>
            <a:pPr>
              <a:buClr>
                <a:srgbClr val="FF0000"/>
              </a:buClr>
            </a:pPr>
            <a:endParaRPr lang="en-US" sz="3600" b="1" dirty="0"/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3600" b="1" dirty="0"/>
              <a:t>Follow vaccination or infection.</a:t>
            </a:r>
          </a:p>
          <a:p>
            <a:pPr>
              <a:buClr>
                <a:srgbClr val="FF0000"/>
              </a:buClr>
            </a:pPr>
            <a:endParaRPr lang="en-US" sz="3600" b="1" dirty="0"/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3600" b="1" dirty="0"/>
              <a:t>Non specific immune complex.</a:t>
            </a:r>
          </a:p>
          <a:p>
            <a:pPr>
              <a:buClr>
                <a:srgbClr val="FF0000"/>
              </a:buClr>
            </a:pPr>
            <a:endParaRPr lang="en-US" sz="3600" b="1" dirty="0"/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3600" b="1" dirty="0"/>
              <a:t>Spontaneous remission.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1319807"/>
            <a:ext cx="4476750" cy="48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713" y="276146"/>
            <a:ext cx="12192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Haemophilia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713" y="1336229"/>
            <a:ext cx="111156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000" b="1" dirty="0"/>
              <a:t>- It is the most common hereditary clotting factor deficiency (factor VIII deficiency).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713" y="3072526"/>
            <a:ext cx="11115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000" b="1" dirty="0"/>
              <a:t>- Sex linked disease.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03" y="2777104"/>
            <a:ext cx="7080160" cy="39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30" y="527631"/>
            <a:ext cx="6747596" cy="63094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u="sng" dirty="0">
                <a:solidFill>
                  <a:srgbClr val="FF6600"/>
                </a:solidFill>
              </a:rPr>
              <a:t>Clinical features: </a:t>
            </a:r>
          </a:p>
          <a:p>
            <a:pPr>
              <a:buClr>
                <a:srgbClr val="FF0000"/>
              </a:buClr>
            </a:pPr>
            <a:endParaRPr lang="en-US" sz="4400" b="1" u="sng" dirty="0">
              <a:solidFill>
                <a:srgbClr val="FF6600"/>
              </a:solidFill>
            </a:endParaRPr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b="1" dirty="0"/>
              <a:t>Post circumcision </a:t>
            </a:r>
          </a:p>
          <a:p>
            <a:pPr>
              <a:buClr>
                <a:srgbClr val="FF0000"/>
              </a:buClr>
            </a:pPr>
            <a:r>
              <a:rPr lang="en-US" sz="4000" b="1" dirty="0"/>
              <a:t>     </a:t>
            </a:r>
            <a:r>
              <a:rPr lang="en-US" sz="4000" b="1" dirty="0" err="1"/>
              <a:t>haemorrhage</a:t>
            </a:r>
            <a:r>
              <a:rPr lang="en-US" sz="4000" b="1" dirty="0"/>
              <a:t>.</a:t>
            </a:r>
          </a:p>
          <a:p>
            <a:pPr>
              <a:buClr>
                <a:srgbClr val="FF0000"/>
              </a:buClr>
            </a:pPr>
            <a:endParaRPr lang="en-US" sz="4000" b="1" dirty="0"/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b="1" dirty="0"/>
              <a:t>Joints and soft tissue</a:t>
            </a:r>
          </a:p>
          <a:p>
            <a:pPr>
              <a:buClr>
                <a:srgbClr val="FF0000"/>
              </a:buClr>
            </a:pPr>
            <a:r>
              <a:rPr lang="en-US" sz="4000" b="1" dirty="0"/>
              <a:t>     bleeds.</a:t>
            </a:r>
          </a:p>
          <a:p>
            <a:pPr>
              <a:buClr>
                <a:srgbClr val="FF0000"/>
              </a:buClr>
            </a:pPr>
            <a:endParaRPr lang="en-US" sz="4000" b="1" dirty="0"/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b="1" dirty="0"/>
              <a:t>Excessive bruising.</a:t>
            </a:r>
          </a:p>
          <a:p>
            <a:pPr marL="571500" indent="-571500">
              <a:buClr>
                <a:srgbClr val="FF0000"/>
              </a:buClr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09" y="779156"/>
            <a:ext cx="3299983" cy="5864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017" y="779156"/>
            <a:ext cx="3299983" cy="5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87" y="64585"/>
            <a:ext cx="11115675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u="sng" dirty="0">
                <a:solidFill>
                  <a:srgbClr val="FF6600"/>
                </a:solidFill>
              </a:rPr>
              <a:t>Laboratory Findings:</a:t>
            </a:r>
          </a:p>
          <a:p>
            <a:pPr>
              <a:buClr>
                <a:srgbClr val="FF0000"/>
              </a:buClr>
            </a:pPr>
            <a:endParaRPr lang="en-US" sz="4400" b="1" u="sng" dirty="0">
              <a:solidFill>
                <a:srgbClr val="FF66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3600" b="1" dirty="0"/>
              <a:t>1- Prolonged Activated partial thromboplastin time (APTT).</a:t>
            </a:r>
          </a:p>
          <a:p>
            <a:pPr>
              <a:buClr>
                <a:srgbClr val="FF0000"/>
              </a:buClr>
            </a:pPr>
            <a:endParaRPr lang="en-US" sz="3600" b="1" dirty="0"/>
          </a:p>
          <a:p>
            <a:pPr>
              <a:buClr>
                <a:srgbClr val="FF0000"/>
              </a:buClr>
            </a:pPr>
            <a:r>
              <a:rPr lang="en-US" sz="3600" b="1" dirty="0"/>
              <a:t>2- Factor VIII clotting assay :</a:t>
            </a:r>
          </a:p>
          <a:p>
            <a:pPr>
              <a:buClr>
                <a:srgbClr val="FF0000"/>
              </a:buClr>
            </a:pPr>
            <a:r>
              <a:rPr lang="en-US" sz="3600" b="1" dirty="0"/>
              <a:t> reduced or absent F VIII.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635" y="2138288"/>
            <a:ext cx="6122304" cy="47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06" y="1785252"/>
            <a:ext cx="11287124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022" y="240226"/>
            <a:ext cx="111156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00B050"/>
                </a:solidFill>
              </a:rPr>
              <a:t>Clinical differences between </a:t>
            </a:r>
            <a:r>
              <a:rPr lang="en-US" sz="4400" b="1" dirty="0">
                <a:solidFill>
                  <a:srgbClr val="FF0000"/>
                </a:solidFill>
              </a:rPr>
              <a:t>PLT/ Vessel wall diseases</a:t>
            </a:r>
            <a:r>
              <a:rPr lang="en-US" sz="4400" b="1" dirty="0">
                <a:solidFill>
                  <a:srgbClr val="00B050"/>
                </a:solidFill>
              </a:rPr>
              <a:t> and </a:t>
            </a:r>
            <a:r>
              <a:rPr lang="en-US" sz="4400" b="1" dirty="0">
                <a:solidFill>
                  <a:srgbClr val="00B0F0"/>
                </a:solidFill>
              </a:rPr>
              <a:t>coagulation factors diseases:</a:t>
            </a:r>
          </a:p>
        </p:txBody>
      </p:sp>
    </p:spTree>
    <p:extLst>
      <p:ext uri="{BB962C8B-B14F-4D97-AF65-F5344CB8AC3E}">
        <p14:creationId xmlns:p14="http://schemas.microsoft.com/office/powerpoint/2010/main" val="34961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8587"/>
            <a:ext cx="7399783" cy="923330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Learning Objectives: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3" y="632675"/>
            <a:ext cx="11115675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understand how our vascular system keep our blood in its fluid state.</a:t>
            </a:r>
          </a:p>
          <a:p>
            <a:pPr>
              <a:buClr>
                <a:srgbClr val="FF0000"/>
              </a:buClr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know how bleeding is arrested.</a:t>
            </a:r>
          </a:p>
          <a:p>
            <a:pPr>
              <a:buClr>
                <a:srgbClr val="FF0000"/>
              </a:buClr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define the components of the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heamostasis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and know their role.</a:t>
            </a:r>
          </a:p>
          <a:p>
            <a:pPr>
              <a:buClr>
                <a:srgbClr val="FF0000"/>
              </a:buClr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Clr>
                <a:srgbClr val="FF0000"/>
              </a:buClr>
              <a:buFontTx/>
              <a:buChar char="-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classify the bleeding disorders and give an example on each. </a:t>
            </a:r>
          </a:p>
          <a:p>
            <a:pPr marL="571500" indent="-571500">
              <a:buClr>
                <a:srgbClr val="FF0000"/>
              </a:buClr>
              <a:buFontTx/>
              <a:buChar char="-"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13" y="390446"/>
            <a:ext cx="12192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Disseminated intravascular coagulation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13" y="1221443"/>
            <a:ext cx="11763375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u="sng" dirty="0">
                <a:solidFill>
                  <a:srgbClr val="FF6600"/>
                </a:solidFill>
              </a:rPr>
              <a:t>Definition and Pathogenesis: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cs typeface="+mj-cs"/>
              </a:rPr>
              <a:t>Widespread inappropriate intravascular </a:t>
            </a:r>
            <a:r>
              <a:rPr lang="en-US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deposition of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cs typeface="+mj-cs"/>
              </a:rPr>
              <a:t>fibrin with </a:t>
            </a:r>
            <a:r>
              <a:rPr lang="en-US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consumption of </a:t>
            </a:r>
            <a:r>
              <a:rPr lang="en-US" sz="3600" b="1" dirty="0">
                <a:cs typeface="+mj-cs"/>
              </a:rPr>
              <a:t>coagulation factors and platelets occurs as a consequence of many disorders that release procoagulant material into the circulation or cause widespread endothelial damage or platelet  aggregation</a:t>
            </a:r>
          </a:p>
        </p:txBody>
      </p:sp>
    </p:spTree>
    <p:extLst>
      <p:ext uri="{BB962C8B-B14F-4D97-AF65-F5344CB8AC3E}">
        <p14:creationId xmlns:p14="http://schemas.microsoft.com/office/powerpoint/2010/main" val="19305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35" y="223324"/>
            <a:ext cx="9429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2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51" y="-126612"/>
            <a:ext cx="11763375" cy="6839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u="sng" dirty="0">
                <a:solidFill>
                  <a:srgbClr val="FF6600"/>
                </a:solidFill>
              </a:rPr>
              <a:t>Causes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1- infection.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2- malignancy.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3- obstetric complication.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4- hypersensitivity reaction.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5- wide spread tissue damage.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6- vascular abnormality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cs typeface="+mj-cs"/>
              </a:rPr>
              <a:t>7- miscellaneous.  </a:t>
            </a:r>
            <a:endParaRPr lang="en-US" sz="5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13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64192"/>
            <a:ext cx="11763375" cy="22775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u="sng" dirty="0">
                <a:solidFill>
                  <a:srgbClr val="FF6600"/>
                </a:solidFill>
              </a:rPr>
              <a:t>Clinical features:</a:t>
            </a:r>
          </a:p>
          <a:p>
            <a:r>
              <a:rPr lang="en-US" sz="3600" b="1" dirty="0">
                <a:solidFill>
                  <a:srgbClr val="FF6600"/>
                </a:solidFill>
              </a:rPr>
              <a:t>- </a:t>
            </a:r>
            <a:r>
              <a:rPr lang="en-US" sz="3600" b="1" dirty="0"/>
              <a:t>Bleeding </a:t>
            </a:r>
          </a:p>
          <a:p>
            <a:pPr marL="285750" indent="-285750">
              <a:buFontTx/>
              <a:buChar char="-"/>
            </a:pPr>
            <a:r>
              <a:rPr lang="en-US" sz="3600" b="1" dirty="0" err="1"/>
              <a:t>Microthrombi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0" y="2726332"/>
            <a:ext cx="4387889" cy="347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30" y="2726332"/>
            <a:ext cx="4387889" cy="3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364192"/>
            <a:ext cx="11763375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u="sng" dirty="0">
                <a:solidFill>
                  <a:srgbClr val="FF6600"/>
                </a:solidFill>
                <a:cs typeface="+mj-cs"/>
              </a:rPr>
              <a:t>Laboratory findings: </a:t>
            </a:r>
          </a:p>
          <a:p>
            <a:r>
              <a:rPr lang="en-US" sz="3600" b="1" u="sng" dirty="0">
                <a:solidFill>
                  <a:srgbClr val="00B050"/>
                </a:solidFill>
                <a:cs typeface="+mj-cs"/>
              </a:rPr>
              <a:t>* Tests of </a:t>
            </a:r>
            <a:r>
              <a:rPr lang="en-US" sz="3600" b="1" u="sng" dirty="0" err="1">
                <a:solidFill>
                  <a:srgbClr val="00B050"/>
                </a:solidFill>
                <a:cs typeface="+mj-cs"/>
              </a:rPr>
              <a:t>haemostasis</a:t>
            </a:r>
            <a:endParaRPr lang="en-US" sz="3600" b="1" u="sng" dirty="0">
              <a:solidFill>
                <a:srgbClr val="00B050"/>
              </a:solidFill>
              <a:cs typeface="+mj-cs"/>
            </a:endParaRPr>
          </a:p>
          <a:p>
            <a:r>
              <a:rPr lang="en-US" sz="3200" dirty="0">
                <a:cs typeface="+mj-cs"/>
              </a:rPr>
              <a:t>1- The platelet count is low.</a:t>
            </a:r>
          </a:p>
          <a:p>
            <a:r>
              <a:rPr lang="en-US" sz="3200" dirty="0">
                <a:cs typeface="+mj-cs"/>
              </a:rPr>
              <a:t>2- Fibrinogen concentration is low.</a:t>
            </a:r>
          </a:p>
          <a:p>
            <a:r>
              <a:rPr lang="en-US" sz="3200" dirty="0">
                <a:cs typeface="+mj-cs"/>
              </a:rPr>
              <a:t>3- The thrombin time is prolonged.</a:t>
            </a:r>
          </a:p>
          <a:p>
            <a:r>
              <a:rPr lang="en-US" sz="3200" dirty="0">
                <a:cs typeface="+mj-cs"/>
              </a:rPr>
              <a:t>4- High levels of fibrin degradation products such as D‐dimers are found in serum and urine.</a:t>
            </a:r>
          </a:p>
          <a:p>
            <a:r>
              <a:rPr lang="en-US" sz="3200" dirty="0">
                <a:cs typeface="+mj-cs"/>
              </a:rPr>
              <a:t>5- The PT and APTT are prolonged in the acute syndromes.</a:t>
            </a:r>
          </a:p>
          <a:p>
            <a:r>
              <a:rPr lang="en-US" sz="3600" b="1" u="sng" dirty="0">
                <a:solidFill>
                  <a:srgbClr val="00B050"/>
                </a:solidFill>
                <a:cs typeface="+mj-cs"/>
              </a:rPr>
              <a:t>* Blood film examination</a:t>
            </a:r>
          </a:p>
          <a:p>
            <a:r>
              <a:rPr lang="en-US" sz="3200" dirty="0">
                <a:cs typeface="+mj-cs"/>
              </a:rPr>
              <a:t>In many patients there is a </a:t>
            </a:r>
            <a:r>
              <a:rPr lang="en-US" sz="3200" dirty="0" err="1">
                <a:cs typeface="+mj-cs"/>
              </a:rPr>
              <a:t>haemolytic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err="1">
                <a:cs typeface="+mj-cs"/>
              </a:rPr>
              <a:t>anaemia</a:t>
            </a:r>
            <a:r>
              <a:rPr lang="en-US" sz="3200" dirty="0">
                <a:cs typeface="+mj-cs"/>
              </a:rPr>
              <a:t> (‘</a:t>
            </a:r>
            <a:r>
              <a:rPr lang="en-US" sz="3200" dirty="0" err="1">
                <a:cs typeface="+mj-cs"/>
              </a:rPr>
              <a:t>microangiopathic</a:t>
            </a:r>
            <a:r>
              <a:rPr lang="en-US" sz="3200" dirty="0">
                <a:cs typeface="+mj-cs"/>
              </a:rPr>
              <a:t>’)</a:t>
            </a:r>
          </a:p>
          <a:p>
            <a:r>
              <a:rPr lang="en-US" sz="3200" dirty="0">
                <a:cs typeface="+mj-cs"/>
              </a:rPr>
              <a:t>and the red cells show prominent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9353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4788"/>
              </p:ext>
            </p:extLst>
          </p:nvPr>
        </p:nvGraphicFramePr>
        <p:xfrm>
          <a:off x="457200" y="900112"/>
          <a:ext cx="9901238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907257">
                  <a:extLst>
                    <a:ext uri="{9D8B030D-6E8A-4147-A177-3AD203B41FA5}">
                      <a16:colId xmlns:a16="http://schemas.microsoft.com/office/drawing/2014/main" val="1376792890"/>
                    </a:ext>
                  </a:extLst>
                </a:gridCol>
                <a:gridCol w="995770">
                  <a:extLst>
                    <a:ext uri="{9D8B030D-6E8A-4147-A177-3AD203B41FA5}">
                      <a16:colId xmlns:a16="http://schemas.microsoft.com/office/drawing/2014/main" val="2703581055"/>
                    </a:ext>
                  </a:extLst>
                </a:gridCol>
                <a:gridCol w="1569873">
                  <a:extLst>
                    <a:ext uri="{9D8B030D-6E8A-4147-A177-3AD203B41FA5}">
                      <a16:colId xmlns:a16="http://schemas.microsoft.com/office/drawing/2014/main" val="733631044"/>
                    </a:ext>
                  </a:extLst>
                </a:gridCol>
                <a:gridCol w="1638715">
                  <a:extLst>
                    <a:ext uri="{9D8B030D-6E8A-4147-A177-3AD203B41FA5}">
                      <a16:colId xmlns:a16="http://schemas.microsoft.com/office/drawing/2014/main" val="3188158625"/>
                    </a:ext>
                  </a:extLst>
                </a:gridCol>
                <a:gridCol w="4789623">
                  <a:extLst>
                    <a:ext uri="{9D8B030D-6E8A-4147-A177-3AD203B41FA5}">
                      <a16:colId xmlns:a16="http://schemas.microsoft.com/office/drawing/2014/main" val="272459970"/>
                    </a:ext>
                  </a:extLst>
                </a:gridCol>
              </a:tblGrid>
              <a:tr h="6827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PT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APTT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Fibrinogen assay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Platelets counts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Condition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972779"/>
                  </a:ext>
                </a:extLst>
              </a:tr>
              <a:tr h="136542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Normal </a:t>
                      </a:r>
                      <a:r>
                        <a:rPr lang="en-US" sz="24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haemostasis</a:t>
                      </a: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Plat. Function disorders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 XIII deficiency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Mild VWD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21818"/>
                  </a:ext>
                </a:extLst>
              </a:tr>
              <a:tr h="69026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FVII deficiency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Early oral anticoagulant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7908"/>
                  </a:ext>
                </a:extLst>
              </a:tr>
              <a:tr h="6827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Haemophilia</a:t>
                      </a:r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or 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VWD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72778"/>
                  </a:ext>
                </a:extLst>
              </a:tr>
              <a:tr h="136542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Vit</a:t>
                      </a: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K deficiency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Oral anticoagulant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FV, X or II deficiency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Liver failure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759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ITP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50165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4620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34007"/>
            <a:ext cx="11964571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Interpretation of screening tests in bleeding disorders: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25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27092"/>
              </p:ext>
            </p:extLst>
          </p:nvPr>
        </p:nvGraphicFramePr>
        <p:xfrm>
          <a:off x="2032000" y="719666"/>
          <a:ext cx="8128000" cy="44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242931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7742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Column</a:t>
                      </a:r>
                      <a:r>
                        <a:rPr lang="en-US" sz="2800" baseline="0" dirty="0"/>
                        <a:t> B</a:t>
                      </a:r>
                      <a:endParaRPr lang="ar-IQ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Column A</a:t>
                      </a:r>
                      <a:endParaRPr lang="ar-IQ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A- Warfarin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B- Henoch-</a:t>
                      </a:r>
                      <a:r>
                        <a:rPr lang="en-US" dirty="0" err="1"/>
                        <a:t>Schonlein</a:t>
                      </a:r>
                      <a:r>
                        <a:rPr lang="en-US" dirty="0"/>
                        <a:t> syndrome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C- DIC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D- ITP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E- Senile purpura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F- Glanzmann’s disease</a:t>
                      </a:r>
                    </a:p>
                    <a:p>
                      <a:pPr algn="l" rtl="0"/>
                      <a:endParaRPr lang="en-US" dirty="0"/>
                    </a:p>
                    <a:p>
                      <a:pPr algn="l" rtl="0"/>
                      <a:r>
                        <a:rPr lang="en-US" dirty="0"/>
                        <a:t>G- </a:t>
                      </a:r>
                      <a:r>
                        <a:rPr lang="en-US" dirty="0" err="1"/>
                        <a:t>Haemophilia</a:t>
                      </a:r>
                      <a:r>
                        <a:rPr lang="en-US" dirty="0"/>
                        <a:t> A </a:t>
                      </a:r>
                    </a:p>
                    <a:p>
                      <a:pPr algn="l" rtl="0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1-</a:t>
                      </a:r>
                      <a:r>
                        <a:rPr lang="en-US" baseline="0" dirty="0"/>
                        <a:t> Acute pancreatitis</a:t>
                      </a:r>
                    </a:p>
                    <a:p>
                      <a:pPr algn="l" rtl="0"/>
                      <a:endParaRPr lang="en-US" baseline="0" dirty="0"/>
                    </a:p>
                    <a:p>
                      <a:pPr algn="l" rtl="0"/>
                      <a:r>
                        <a:rPr lang="en-US" baseline="0" dirty="0"/>
                        <a:t>2- Factor VIII deficiency</a:t>
                      </a:r>
                    </a:p>
                    <a:p>
                      <a:pPr algn="l" rtl="0"/>
                      <a:endParaRPr lang="en-US" baseline="0" dirty="0"/>
                    </a:p>
                    <a:p>
                      <a:pPr algn="l" rtl="0"/>
                      <a:r>
                        <a:rPr lang="en-US" baseline="0" dirty="0"/>
                        <a:t>3- Hereditary  coagulation disorders</a:t>
                      </a:r>
                    </a:p>
                    <a:p>
                      <a:pPr algn="l" rtl="0"/>
                      <a:endParaRPr lang="en-US" baseline="0" dirty="0"/>
                    </a:p>
                    <a:p>
                      <a:pPr algn="l" rtl="0"/>
                      <a:r>
                        <a:rPr lang="en-US" baseline="0"/>
                        <a:t>4- Acquired </a:t>
                      </a:r>
                      <a:r>
                        <a:rPr lang="en-US" baseline="0" dirty="0"/>
                        <a:t>vascular disorders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05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1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912" y="9183"/>
            <a:ext cx="4668266" cy="923330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Haemostasis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905" y="895902"/>
            <a:ext cx="11115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 process which cause bleeding to stop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2" y="3567547"/>
            <a:ext cx="9906000" cy="28263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1779" y="1766457"/>
            <a:ext cx="2673928" cy="149629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ight Arrow 6"/>
          <p:cNvSpPr/>
          <p:nvPr/>
        </p:nvSpPr>
        <p:spPr>
          <a:xfrm>
            <a:off x="3325087" y="2348347"/>
            <a:ext cx="1274618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Oval 7"/>
          <p:cNvSpPr/>
          <p:nvPr/>
        </p:nvSpPr>
        <p:spPr>
          <a:xfrm>
            <a:off x="4752096" y="1794163"/>
            <a:ext cx="2673928" cy="14962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ight Arrow 8"/>
          <p:cNvSpPr/>
          <p:nvPr/>
        </p:nvSpPr>
        <p:spPr>
          <a:xfrm>
            <a:off x="7550729" y="2348343"/>
            <a:ext cx="1274618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Oval 10"/>
          <p:cNvSpPr/>
          <p:nvPr/>
        </p:nvSpPr>
        <p:spPr>
          <a:xfrm>
            <a:off x="9046999" y="1752602"/>
            <a:ext cx="2673928" cy="149629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581912" y="2148203"/>
            <a:ext cx="2341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Initiation</a:t>
            </a:r>
            <a:endParaRPr lang="ar-IQ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10" y="2244155"/>
            <a:ext cx="32696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Termination</a:t>
            </a:r>
            <a:endParaRPr lang="ar-IQ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78639" y="2160659"/>
            <a:ext cx="25422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Removal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3085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286040"/>
            <a:ext cx="1219200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Components of the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haemostatic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response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2" y="1312774"/>
            <a:ext cx="10169236" cy="50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157453"/>
            <a:ext cx="12192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Platelet Function: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905" y="1089875"/>
            <a:ext cx="111156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Platelet adhesion , aggregation and release reaction</a:t>
            </a:r>
          </a:p>
        </p:txBody>
      </p:sp>
      <p:pic>
        <p:nvPicPr>
          <p:cNvPr id="4" name="Picture 4" descr="Image result for v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53924"/>
            <a:ext cx="8181109" cy="43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286040"/>
            <a:ext cx="121920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coagulation cascade: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4" y="1117037"/>
            <a:ext cx="9144000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913" y="316273"/>
            <a:ext cx="9615487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Classification of Abnormal Bleeding</a:t>
            </a:r>
          </a:p>
        </p:txBody>
      </p:sp>
      <p:sp>
        <p:nvSpPr>
          <p:cNvPr id="4" name="Left-Right-Up Arrow 3"/>
          <p:cNvSpPr/>
          <p:nvPr/>
        </p:nvSpPr>
        <p:spPr>
          <a:xfrm rot="10800000">
            <a:off x="2992581" y="1615348"/>
            <a:ext cx="6109855" cy="297872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443345" y="1720505"/>
            <a:ext cx="299258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Vascular disorders</a:t>
            </a:r>
            <a:endParaRPr lang="ar-IQ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8198" y="4594075"/>
            <a:ext cx="279862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 Platelet disorders</a:t>
            </a:r>
            <a:endParaRPr lang="ar-IQ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1601" y="1775920"/>
            <a:ext cx="38377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Coagulation disorders</a:t>
            </a: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13417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6612" y="528304"/>
            <a:ext cx="44616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00B050"/>
                </a:solidFill>
              </a:rPr>
              <a:t>Vascular disorders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9089" y="2185968"/>
            <a:ext cx="3837709" cy="771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inherited</a:t>
            </a:r>
            <a:endParaRPr lang="ar-IQ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7840" y="2185968"/>
            <a:ext cx="3837709" cy="771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acquired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4" name="Left-Up Arrow 3"/>
          <p:cNvSpPr/>
          <p:nvPr/>
        </p:nvSpPr>
        <p:spPr>
          <a:xfrm rot="13395576">
            <a:off x="5217043" y="1247722"/>
            <a:ext cx="1660359" cy="1651359"/>
          </a:xfrm>
          <a:prstGeom prst="leftUpArrow">
            <a:avLst>
              <a:gd name="adj1" fmla="val 14002"/>
              <a:gd name="adj2" fmla="val 25000"/>
              <a:gd name="adj3" fmla="val 16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Rectangle 11"/>
          <p:cNvSpPr/>
          <p:nvPr/>
        </p:nvSpPr>
        <p:spPr>
          <a:xfrm>
            <a:off x="137976" y="3084479"/>
            <a:ext cx="5999018" cy="2185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/>
              <a:t>1- </a:t>
            </a:r>
            <a:r>
              <a:rPr lang="en-US" sz="3200" b="1" dirty="0" err="1"/>
              <a:t>Hereditry</a:t>
            </a:r>
            <a:r>
              <a:rPr lang="en-US" sz="3200" b="1" dirty="0"/>
              <a:t> </a:t>
            </a:r>
            <a:r>
              <a:rPr lang="en-US" sz="3200" b="1" dirty="0" err="1"/>
              <a:t>haemorrhagic</a:t>
            </a:r>
            <a:r>
              <a:rPr lang="en-US" sz="3200" b="1" dirty="0"/>
              <a:t> </a:t>
            </a:r>
            <a:r>
              <a:rPr lang="en-US" sz="3200" b="1" dirty="0" err="1"/>
              <a:t>telentectasia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2- </a:t>
            </a:r>
            <a:r>
              <a:rPr lang="en-US" sz="3200" b="1" dirty="0" err="1"/>
              <a:t>Ehlaers-Danlos</a:t>
            </a:r>
            <a:r>
              <a:rPr lang="en-US" sz="3200" b="1" dirty="0"/>
              <a:t> syndrome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7185" y="3077726"/>
            <a:ext cx="5999018" cy="2192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/>
              <a:t>1-Senile purpura </a:t>
            </a:r>
          </a:p>
          <a:p>
            <a:r>
              <a:rPr lang="en-US" sz="3200" b="1" dirty="0"/>
              <a:t>2-Henoch-Sconlein purpura</a:t>
            </a:r>
          </a:p>
          <a:p>
            <a:r>
              <a:rPr lang="en-US" sz="3200" b="1" dirty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160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560" y="528304"/>
            <a:ext cx="519156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400" b="1" dirty="0">
                <a:solidFill>
                  <a:srgbClr val="00B050"/>
                </a:solidFill>
              </a:rPr>
              <a:t>Platelet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400" b="1" dirty="0">
                <a:solidFill>
                  <a:srgbClr val="00B050"/>
                </a:solidFill>
              </a:rPr>
              <a:t>disorders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65970" y="2574386"/>
            <a:ext cx="3837709" cy="771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Thrombocytopenia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181" y="2443163"/>
            <a:ext cx="4190644" cy="90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Disorders of platelet function</a:t>
            </a:r>
            <a:endParaRPr lang="ar-IQ" sz="3200" b="1" dirty="0">
              <a:solidFill>
                <a:srgbClr val="7030A0"/>
              </a:solidFill>
            </a:endParaRPr>
          </a:p>
        </p:txBody>
      </p:sp>
      <p:sp>
        <p:nvSpPr>
          <p:cNvPr id="7" name="Left-Up Arrow 6"/>
          <p:cNvSpPr/>
          <p:nvPr/>
        </p:nvSpPr>
        <p:spPr>
          <a:xfrm rot="13395576">
            <a:off x="4972486" y="1326617"/>
            <a:ext cx="1660359" cy="1651359"/>
          </a:xfrm>
          <a:prstGeom prst="leftUpArrow">
            <a:avLst>
              <a:gd name="adj1" fmla="val 14002"/>
              <a:gd name="adj2" fmla="val 25000"/>
              <a:gd name="adj3" fmla="val 16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152400" y="3481399"/>
            <a:ext cx="5913120" cy="2247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/>
              <a:t>1- ITP</a:t>
            </a:r>
          </a:p>
          <a:p>
            <a:r>
              <a:rPr lang="en-US" sz="3200" b="1" dirty="0"/>
              <a:t>2- Bone marrow failure</a:t>
            </a:r>
          </a:p>
          <a:p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278880" y="3481400"/>
            <a:ext cx="5779770" cy="224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b="1" dirty="0"/>
              <a:t>1- Glanzmann’s disease</a:t>
            </a:r>
          </a:p>
          <a:p>
            <a:r>
              <a:rPr lang="en-US" sz="3200" b="1" dirty="0"/>
              <a:t>2- Bernard-</a:t>
            </a:r>
            <a:r>
              <a:rPr lang="en-US" sz="3200" b="1" dirty="0" err="1"/>
              <a:t>Soulier</a:t>
            </a:r>
            <a:r>
              <a:rPr lang="en-US" sz="3200" b="1" dirty="0"/>
              <a:t> syndrome</a:t>
            </a:r>
          </a:p>
          <a:p>
            <a:endParaRPr lang="en-US" sz="3200" b="1" dirty="0"/>
          </a:p>
          <a:p>
            <a:endParaRPr lang="ar-IQ" sz="4800" b="1" dirty="0"/>
          </a:p>
        </p:txBody>
      </p:sp>
    </p:spTree>
    <p:extLst>
      <p:ext uri="{BB962C8B-B14F-4D97-AF65-F5344CB8AC3E}">
        <p14:creationId xmlns:p14="http://schemas.microsoft.com/office/powerpoint/2010/main" val="39648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1649</TotalTime>
  <Words>665</Words>
  <Application>Microsoft Office PowerPoint</Application>
  <PresentationFormat>Widescreen</PresentationFormat>
  <Paragraphs>189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Aharoni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100</cp:revision>
  <dcterms:created xsi:type="dcterms:W3CDTF">2019-04-15T07:52:22Z</dcterms:created>
  <dcterms:modified xsi:type="dcterms:W3CDTF">2021-05-17T08:45:00Z</dcterms:modified>
</cp:coreProperties>
</file>